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26"/>
  </p:handoutMasterIdLst>
  <p:sldIdLst>
    <p:sldId id="257" r:id="rId2"/>
    <p:sldId id="268" r:id="rId3"/>
    <p:sldId id="263" r:id="rId4"/>
    <p:sldId id="296" r:id="rId5"/>
    <p:sldId id="297" r:id="rId6"/>
    <p:sldId id="286" r:id="rId7"/>
    <p:sldId id="285" r:id="rId8"/>
    <p:sldId id="283" r:id="rId9"/>
    <p:sldId id="294" r:id="rId10"/>
    <p:sldId id="276" r:id="rId11"/>
    <p:sldId id="284" r:id="rId12"/>
    <p:sldId id="264" r:id="rId13"/>
    <p:sldId id="272" r:id="rId14"/>
    <p:sldId id="275" r:id="rId15"/>
    <p:sldId id="281" r:id="rId16"/>
    <p:sldId id="273" r:id="rId17"/>
    <p:sldId id="287" r:id="rId18"/>
    <p:sldId id="280" r:id="rId19"/>
    <p:sldId id="293" r:id="rId20"/>
    <p:sldId id="292" r:id="rId21"/>
    <p:sldId id="295" r:id="rId22"/>
    <p:sldId id="298" r:id="rId23"/>
    <p:sldId id="282" r:id="rId24"/>
    <p:sldId id="278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95861" autoAdjust="0"/>
  </p:normalViewPr>
  <p:slideViewPr>
    <p:cSldViewPr snapToGrid="0" snapToObjects="1">
      <p:cViewPr varScale="1">
        <p:scale>
          <a:sx n="82" d="100"/>
          <a:sy n="82" d="100"/>
        </p:scale>
        <p:origin x="1411" y="67"/>
      </p:cViewPr>
      <p:guideLst/>
    </p:cSldViewPr>
  </p:slideViewPr>
  <p:outlineViewPr>
    <p:cViewPr>
      <p:scale>
        <a:sx n="33" d="100"/>
        <a:sy n="33" d="100"/>
      </p:scale>
      <p:origin x="0" y="-1417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80FC53-14A2-4DAD-9E7A-BF6FB0AB9973}" type="datetimeFigureOut">
              <a:rPr lang="en-CA" smtClean="0"/>
              <a:t>2020-02-27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83BCF28-19A6-4058-8929-A3911785B5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4787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eneric-1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51407"/>
            <a:ext cx="6141720" cy="1071563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954075"/>
            <a:ext cx="4892040" cy="434340"/>
          </a:xfrm>
        </p:spPr>
        <p:txBody>
          <a:bodyPr/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Frutiger LT Std 65" panose="020B06020202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358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1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78257"/>
            <a:ext cx="7886700" cy="84264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736850"/>
            <a:ext cx="7886700" cy="35242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0CF0437-0CE4-6F49-B305-CC48D613632A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628650" y="2213767"/>
            <a:ext cx="7886700" cy="377033"/>
          </a:xfrm>
        </p:spPr>
        <p:txBody>
          <a:bodyPr/>
          <a:lstStyle>
            <a:lvl1pPr marL="0" indent="0" algn="l">
              <a:buNone/>
              <a:defRPr sz="2400" b="1" i="0">
                <a:solidFill>
                  <a:schemeClr val="tx2"/>
                </a:solidFill>
                <a:latin typeface="Frutiger LT Std 65" panose="020B06020202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417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3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6650"/>
            <a:ext cx="7886700" cy="8064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57399"/>
            <a:ext cx="7886700" cy="4195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944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photos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47776"/>
            <a:ext cx="5181600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724149"/>
            <a:ext cx="5181600" cy="35290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6F3BAC-AE64-BA4B-BB1C-0E0ED92990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97600" y="2844800"/>
            <a:ext cx="2946400" cy="235823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F6CBBC0-06F7-D741-9DF7-D0C3947670D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97600" y="441325"/>
            <a:ext cx="2946400" cy="228282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22972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62287EC5-508E-3844-BAE7-519D830E8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41327"/>
            <a:ext cx="8039100" cy="619124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Chart Placeholder 20">
            <a:extLst>
              <a:ext uri="{FF2B5EF4-FFF2-40B4-BE49-F238E27FC236}">
                <a16:creationId xmlns:a16="http://schemas.microsoft.com/office/drawing/2014/main" id="{2E424473-E713-1745-A2A8-4AD50CE2A2C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1358900" y="1225551"/>
            <a:ext cx="6896100" cy="3886200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BA01D2D8-2194-2B4E-A7FE-B6BDBF2AF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8900" y="5168900"/>
            <a:ext cx="5645150" cy="110489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770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eneric-2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31FF25B-259C-9946-A356-78C3B9ABBD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9" y="895486"/>
            <a:ext cx="7831183" cy="1071563"/>
          </a:xfrm>
        </p:spPr>
        <p:txBody>
          <a:bodyPr anchor="b">
            <a:noAutofit/>
          </a:bodyPr>
          <a:lstStyle>
            <a:lvl1pPr algn="l" fontAlgn="b">
              <a:lnSpc>
                <a:spcPct val="8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BEEC912-529E-E341-963F-0323D0127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967049"/>
            <a:ext cx="4892040" cy="434340"/>
          </a:xfrm>
        </p:spPr>
        <p:txBody>
          <a:bodyPr/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Frutiger LT Std 65" panose="020B06020202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307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eneric-3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36807"/>
            <a:ext cx="6141720" cy="1071563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973125"/>
            <a:ext cx="4892040" cy="434340"/>
          </a:xfrm>
        </p:spPr>
        <p:txBody>
          <a:bodyPr/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Frutiger LT Std 65" panose="020B06020202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330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No Imag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749040"/>
            <a:ext cx="6256020" cy="434340"/>
          </a:xfrm>
        </p:spPr>
        <p:txBody>
          <a:bodyPr/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Frutiger LT Std 65" panose="020B06020202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484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SPC-1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895486"/>
            <a:ext cx="7831183" cy="1071563"/>
          </a:xfrm>
        </p:spPr>
        <p:txBody>
          <a:bodyPr anchor="b">
            <a:noAutofit/>
          </a:bodyPr>
          <a:lstStyle>
            <a:lvl1pPr algn="l" fontAlgn="b">
              <a:lnSpc>
                <a:spcPct val="8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67049"/>
            <a:ext cx="4892040" cy="434340"/>
          </a:xfrm>
        </p:spPr>
        <p:txBody>
          <a:bodyPr/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Frutiger LT Std 65" panose="020B06020202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705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SPC-2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20612"/>
            <a:ext cx="6141720" cy="1071563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992175"/>
            <a:ext cx="4892040" cy="434340"/>
          </a:xfrm>
        </p:spPr>
        <p:txBody>
          <a:bodyPr/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Frutiger LT Std 65" panose="020B06020202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SPC-3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E91B838-DDDC-864C-922A-BDB249E40D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9" y="895486"/>
            <a:ext cx="7831183" cy="1071563"/>
          </a:xfrm>
        </p:spPr>
        <p:txBody>
          <a:bodyPr anchor="b">
            <a:noAutofit/>
          </a:bodyPr>
          <a:lstStyle>
            <a:lvl1pPr algn="l" fontAlgn="b">
              <a:lnSpc>
                <a:spcPct val="8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6715C3F-EE0D-B54F-AA8E-AD536352B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967049"/>
            <a:ext cx="4892040" cy="434340"/>
          </a:xfrm>
        </p:spPr>
        <p:txBody>
          <a:bodyPr/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Frutiger LT Std 65" panose="020B06020202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865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female nurs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0150" y="344806"/>
            <a:ext cx="4775200" cy="1325563"/>
          </a:xfrm>
        </p:spPr>
        <p:txBody>
          <a:bodyPr/>
          <a:lstStyle>
            <a:lvl1pPr>
              <a:lnSpc>
                <a:spcPct val="80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0150" y="2540000"/>
            <a:ext cx="4775200" cy="3826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213B958-4D02-D342-BE36-D7968831F2AB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740150" y="1763074"/>
            <a:ext cx="4775200" cy="681675"/>
          </a:xfrm>
        </p:spPr>
        <p:txBody>
          <a:bodyPr/>
          <a:lstStyle>
            <a:lvl1pPr marL="0" indent="0" algn="l">
              <a:buNone/>
              <a:defRPr sz="2400" b="1" i="0">
                <a:solidFill>
                  <a:schemeClr val="tx2"/>
                </a:solidFill>
                <a:latin typeface="Frutiger LT Std 65" panose="020B06020202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399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male nurs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0" y="344806"/>
            <a:ext cx="4775200" cy="1325563"/>
          </a:xfrm>
        </p:spPr>
        <p:txBody>
          <a:bodyPr/>
          <a:lstStyle>
            <a:lvl1pPr>
              <a:lnSpc>
                <a:spcPct val="80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50" y="2540000"/>
            <a:ext cx="4775200" cy="3826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213B958-4D02-D342-BE36-D7968831F2AB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552450" y="1763074"/>
            <a:ext cx="4775200" cy="681675"/>
          </a:xfrm>
        </p:spPr>
        <p:txBody>
          <a:bodyPr/>
          <a:lstStyle>
            <a:lvl1pPr marL="0" indent="0" algn="l">
              <a:buNone/>
              <a:defRPr sz="2400" b="1" i="0">
                <a:solidFill>
                  <a:schemeClr val="tx2"/>
                </a:solidFill>
                <a:latin typeface="Frutiger LT Std 65" panose="020B06020202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498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65255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5" r:id="rId2"/>
    <p:sldLayoutId id="2147483684" r:id="rId3"/>
    <p:sldLayoutId id="2147483661" r:id="rId4"/>
    <p:sldLayoutId id="2147483673" r:id="rId5"/>
    <p:sldLayoutId id="2147483672" r:id="rId6"/>
    <p:sldLayoutId id="2147483682" r:id="rId7"/>
    <p:sldLayoutId id="2147483662" r:id="rId8"/>
    <p:sldLayoutId id="2147483679" r:id="rId9"/>
    <p:sldLayoutId id="2147483674" r:id="rId10"/>
    <p:sldLayoutId id="2147483677" r:id="rId11"/>
    <p:sldLayoutId id="2147483680" r:id="rId12"/>
    <p:sldLayoutId id="2147483678" r:id="rId13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b="1" i="0" kern="1200">
          <a:solidFill>
            <a:schemeClr val="tx2"/>
          </a:solidFill>
          <a:latin typeface="Frutiger LT Std 75 Black" panose="020B06020202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Frutiger LT Std 55 Roman" panose="020B0602020204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Frutiger LT Std 55 Roman" panose="020B0602020204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FFCAD-421E-E345-81A5-64256FE911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709" y="1789201"/>
            <a:ext cx="8170606" cy="1071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Workload Staffing Reports (Online)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E322F8-D194-494C-BF39-01DF4F0087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7013" y="3692656"/>
            <a:ext cx="4892040" cy="434340"/>
          </a:xfrm>
        </p:spPr>
        <p:txBody>
          <a:bodyPr/>
          <a:lstStyle/>
          <a:p>
            <a:r>
              <a:rPr lang="en-US"/>
              <a:t>March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478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B6153-F42F-4FAC-B50C-4F3E9536CA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95487"/>
            <a:ext cx="9143999" cy="707172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C60751"/>
                </a:solidFill>
              </a:rPr>
              <a:t>Staffing/Working Conditions</a:t>
            </a:r>
            <a:endParaRPr lang="en-CA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15A126-6280-49C9-BDC3-3D66E126E9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770185"/>
            <a:ext cx="7831182" cy="4827260"/>
          </a:xfrm>
        </p:spPr>
        <p:txBody>
          <a:bodyPr/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Indicate if sick call, vacancy or other reason for staff shortage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# of regular staff (baseline)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# of actual staff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For CRN or other nurse categories that are not provided, include them under the appropriate nurse designation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“Other” category is for other staff (e.g. clerk)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Indicate if any agency, casual, grad or float nurses (prn)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Overtime, select “N/A”,  “Yes” or “No” 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If OT, indicate how many nurses and how long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Breaks, check off  if “Missed” or “Late”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19543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B7B0C-3B33-452E-9432-A7FA8C2B83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801324"/>
            <a:ext cx="9143999" cy="1071563"/>
          </a:xfrm>
        </p:spPr>
        <p:txBody>
          <a:bodyPr/>
          <a:lstStyle/>
          <a:p>
            <a:pPr algn="ctr"/>
            <a:br>
              <a:rPr lang="en-US" dirty="0">
                <a:solidFill>
                  <a:schemeClr val="accent6"/>
                </a:solidFill>
              </a:rPr>
            </a:br>
            <a:br>
              <a:rPr lang="en-US" dirty="0">
                <a:solidFill>
                  <a:schemeClr val="accent6"/>
                </a:solidFill>
              </a:rPr>
            </a:br>
            <a:br>
              <a:rPr lang="en-US" dirty="0">
                <a:solidFill>
                  <a:schemeClr val="accent6"/>
                </a:solidFill>
              </a:rPr>
            </a:br>
            <a:r>
              <a:rPr lang="en-US" sz="3600" dirty="0">
                <a:solidFill>
                  <a:schemeClr val="accent1"/>
                </a:solidFill>
              </a:rPr>
              <a:t>Planned vs Actual Workload Section</a:t>
            </a:r>
            <a:endParaRPr lang="en-CA" sz="3600" dirty="0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5742E6-0A07-4CB7-9A55-73D409F2BD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6409" y="2117344"/>
            <a:ext cx="7831182" cy="3951055"/>
          </a:xfrm>
        </p:spPr>
        <p:txBody>
          <a:bodyPr/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00000">
                    <a:lumMod val="65000"/>
                    <a:lumOff val="35000"/>
                  </a:srgbClr>
                </a:solidFill>
              </a:rPr>
              <a:t>This section is optional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00000">
                    <a:lumMod val="65000"/>
                    <a:lumOff val="35000"/>
                  </a:srgbClr>
                </a:solidFill>
              </a:rPr>
              <a:t>It’s found on LTC and Community Care reports only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00000">
                    <a:lumMod val="65000"/>
                    <a:lumOff val="35000"/>
                  </a:srgbClr>
                </a:solidFill>
              </a:rPr>
              <a:t>It can be used to quantify the # or length of various activities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00000">
                    <a:lumMod val="65000"/>
                    <a:lumOff val="35000"/>
                  </a:srgbClr>
                </a:solidFill>
              </a:rPr>
              <a:t>How did the actual # or time spent vary from what was planned?</a:t>
            </a:r>
          </a:p>
          <a:p>
            <a:pPr lvl="0" algn="l"/>
            <a:endParaRPr lang="en-CA" dirty="0">
              <a:solidFill>
                <a:srgbClr val="000000">
                  <a:lumMod val="65000"/>
                  <a:lumOff val="35000"/>
                </a:srgbClr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00000">
                    <a:lumMod val="65000"/>
                    <a:lumOff val="35000"/>
                  </a:srgbClr>
                </a:solidFill>
              </a:rPr>
              <a:t>If preferred, indicate “N/A” and explain in the Details section instead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14080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B6153-F42F-4FAC-B50C-4F3E9536CA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32070"/>
            <a:ext cx="9143999" cy="1071563"/>
          </a:xfrm>
        </p:spPr>
        <p:txBody>
          <a:bodyPr/>
          <a:lstStyle/>
          <a:p>
            <a:pPr algn="ctr"/>
            <a:r>
              <a:rPr lang="en-CA" sz="3600" dirty="0">
                <a:solidFill>
                  <a:schemeClr val="accent1"/>
                </a:solidFill>
                <a:latin typeface="Frutiger 75 Black"/>
                <a:cs typeface="Frutiger 75 Black"/>
              </a:rPr>
              <a:t>Details of Unresolved Situation</a:t>
            </a:r>
            <a:endParaRPr lang="en-CA" sz="3600" dirty="0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15A126-6280-49C9-BDC3-3D66E126E9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735015"/>
            <a:ext cx="7831182" cy="4862430"/>
          </a:xfrm>
        </p:spPr>
        <p:txBody>
          <a:bodyPr/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Provide a concise summary of how the unresolved situation affected your nursing practice/workload</a:t>
            </a:r>
          </a:p>
          <a:p>
            <a:pPr lvl="0" algn="l"/>
            <a:endParaRPr lang="en-US" dirty="0">
              <a:solidFill>
                <a:schemeClr val="accent6"/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Was care compromised/not completed?  </a:t>
            </a:r>
            <a:r>
              <a:rPr lang="en-US" u="sng" dirty="0">
                <a:solidFill>
                  <a:schemeClr val="accent6"/>
                </a:solidFill>
              </a:rPr>
              <a:t>Required</a:t>
            </a:r>
            <a:r>
              <a:rPr lang="en-US" dirty="0">
                <a:solidFill>
                  <a:schemeClr val="accent6"/>
                </a:solidFill>
              </a:rPr>
              <a:t>, you must select “Yes” or “No” 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If enter “Yes”,  </a:t>
            </a:r>
            <a:r>
              <a:rPr lang="en-US" u="sng" dirty="0">
                <a:solidFill>
                  <a:schemeClr val="accent6"/>
                </a:solidFill>
              </a:rPr>
              <a:t>required</a:t>
            </a:r>
            <a:r>
              <a:rPr lang="en-US" dirty="0">
                <a:solidFill>
                  <a:schemeClr val="accent6"/>
                </a:solidFill>
              </a:rPr>
              <a:t> to indicate how care compromised (check box and explain)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6"/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Select either “Isolated incident” or “Ongoing problem”</a:t>
            </a:r>
          </a:p>
          <a:p>
            <a:pPr lvl="0" algn="l"/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068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B6153-F42F-4FAC-B50C-4F3E9536CA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914400"/>
            <a:ext cx="9144000" cy="1340427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C60751"/>
                </a:solidFill>
              </a:rPr>
              <a:t>Patient/Resident/Client Care and Other Contributing Factors</a:t>
            </a:r>
            <a:endParaRPr lang="en-CA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15A126-6280-49C9-BDC3-3D66E126E9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514601"/>
            <a:ext cx="7831182" cy="4082844"/>
          </a:xfrm>
        </p:spPr>
        <p:txBody>
          <a:bodyPr/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Check off factors that contributed to situation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Add #s, where requested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Add additional explanation/information under “Specify here”</a:t>
            </a:r>
          </a:p>
          <a:p>
            <a:pPr lvl="0" algn="l"/>
            <a:endParaRPr lang="en-US" dirty="0">
              <a:solidFill>
                <a:schemeClr val="accent6"/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For any incidents/occurrences/RL6, include form #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25441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B6153-F42F-4FAC-B50C-4F3E9536CA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73455"/>
            <a:ext cx="9143999" cy="1071563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C60751"/>
                </a:solidFill>
              </a:rPr>
              <a:t>Availability of Alternatives</a:t>
            </a:r>
            <a:endParaRPr lang="en-CA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15A126-6280-49C9-BDC3-3D66E126E9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676400"/>
            <a:ext cx="7831182" cy="4921045"/>
          </a:xfrm>
        </p:spPr>
        <p:txBody>
          <a:bodyPr/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Provide details of the discussion with out of scope manager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Select “Yes” or “No” and provide details of guidance provided by out of scope manager</a:t>
            </a:r>
          </a:p>
          <a:p>
            <a:pPr lvl="0" algn="l"/>
            <a:endParaRPr lang="en-US" dirty="0">
              <a:solidFill>
                <a:schemeClr val="accent6"/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If additional staff provided, select category and provide details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Were other measures implemented?  Select “N/A”, “Yes” or “No”</a:t>
            </a:r>
          </a:p>
          <a:p>
            <a:endParaRPr lang="en-CA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969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287EA-694D-4E81-865B-8F6E165F85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9276" y="551733"/>
            <a:ext cx="4957706" cy="687508"/>
          </a:xfrm>
        </p:spPr>
        <p:txBody>
          <a:bodyPr/>
          <a:lstStyle/>
          <a:p>
            <a:pPr algn="ctr"/>
            <a:r>
              <a:rPr lang="en-CA" sz="3200" dirty="0">
                <a:solidFill>
                  <a:srgbClr val="C60751"/>
                </a:solidFill>
              </a:rPr>
              <a:t> </a:t>
            </a:r>
            <a:r>
              <a:rPr lang="en-CA" sz="3600" dirty="0">
                <a:solidFill>
                  <a:srgbClr val="C60751"/>
                </a:solidFill>
              </a:rPr>
              <a:t>Recommendations</a:t>
            </a:r>
            <a:endParaRPr lang="en-CA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4158BA-F3E2-45A0-880F-B938F02337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21723" y="1395046"/>
            <a:ext cx="4695258" cy="5094243"/>
          </a:xfrm>
        </p:spPr>
        <p:txBody>
          <a:bodyPr>
            <a:normAutofit/>
          </a:bodyPr>
          <a:lstStyle/>
          <a:p>
            <a:pPr marL="342900" lvl="0" indent="-342900" algn="l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accent6"/>
                </a:solidFill>
                <a:latin typeface="Frutiger 45 Light"/>
                <a:cs typeface="Frutiger 45 Light"/>
              </a:rPr>
              <a:t>The nurse provides problem-solving recommendations</a:t>
            </a:r>
          </a:p>
          <a:p>
            <a:pPr marL="342900" lvl="0" indent="-342900" algn="l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dirty="0">
              <a:solidFill>
                <a:schemeClr val="accent6"/>
              </a:solidFill>
              <a:latin typeface="Frutiger 45 Light"/>
              <a:cs typeface="Frutiger 45 Light"/>
            </a:endParaRPr>
          </a:p>
          <a:p>
            <a:pPr marL="342900" lvl="0" indent="-342900" algn="l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accent6"/>
                </a:solidFill>
                <a:latin typeface="Frutiger 45 Light"/>
                <a:cs typeface="Frutiger 45 Light"/>
              </a:rPr>
              <a:t>Check off and explain strategies that could be utilized in the future</a:t>
            </a:r>
          </a:p>
          <a:p>
            <a:pPr marL="342900" lvl="0" indent="-342900" algn="l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dirty="0">
              <a:solidFill>
                <a:schemeClr val="accent6"/>
              </a:solidFill>
              <a:latin typeface="Frutiger 45 Light"/>
              <a:cs typeface="Frutiger 45 Light"/>
            </a:endParaRPr>
          </a:p>
          <a:p>
            <a:pPr marL="342900" lvl="0" indent="-342900" algn="l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accent6"/>
                </a:solidFill>
                <a:latin typeface="Frutiger 45 Light"/>
                <a:cs typeface="Frutiger 45 Light"/>
              </a:rPr>
              <a:t>Use “Other” for separate ideas</a:t>
            </a:r>
          </a:p>
          <a:p>
            <a:pPr lvl="0" algn="l" defTabSz="457200">
              <a:lnSpc>
                <a:spcPct val="100000"/>
              </a:lnSpc>
              <a:spcBef>
                <a:spcPts val="0"/>
              </a:spcBef>
            </a:pPr>
            <a:endParaRPr lang="en-CA" dirty="0">
              <a:solidFill>
                <a:schemeClr val="accent6"/>
              </a:solidFill>
              <a:latin typeface="Frutiger 45 Light"/>
              <a:cs typeface="Frutiger 45 Light"/>
            </a:endParaRPr>
          </a:p>
          <a:p>
            <a:pPr marL="342900" lvl="0" indent="-342900" algn="l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accent6"/>
                </a:solidFill>
                <a:latin typeface="Frutiger 45 Light"/>
                <a:cs typeface="Frutiger 45 Light"/>
              </a:rPr>
              <a:t>Using your knowledge, skills and judgement, your professional opinion is  stated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en-CA" dirty="0">
              <a:solidFill>
                <a:srgbClr val="000000">
                  <a:lumMod val="65000"/>
                  <a:lumOff val="35000"/>
                </a:srgbClr>
              </a:solidFill>
            </a:endParaRPr>
          </a:p>
          <a:p>
            <a:endParaRPr lang="en-CA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87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B6153-F42F-4FAC-B50C-4F3E9536CA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85178"/>
            <a:ext cx="9143999" cy="1071563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C60751"/>
                </a:solidFill>
              </a:rPr>
              <a:t>Nurse Signatures</a:t>
            </a:r>
            <a:endParaRPr lang="en-CA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15A126-6280-49C9-BDC3-3D66E126E9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817077"/>
            <a:ext cx="7831182" cy="4780368"/>
          </a:xfrm>
        </p:spPr>
        <p:txBody>
          <a:bodyPr>
            <a:normAutofit/>
          </a:bodyPr>
          <a:lstStyle/>
          <a:p>
            <a:pPr marL="342900" lvl="0" indent="-342900" algn="l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accent6"/>
                </a:solidFill>
                <a:latin typeface="Frutiger 45 Light"/>
                <a:cs typeface="Frutiger 45 Light"/>
              </a:rPr>
              <a:t>Can be “signed” by one nurse or several nurses</a:t>
            </a:r>
          </a:p>
          <a:p>
            <a:pPr marL="342900" lvl="0" indent="-342900" algn="l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dirty="0">
              <a:solidFill>
                <a:schemeClr val="accent6"/>
              </a:solidFill>
              <a:latin typeface="Frutiger 45 Light"/>
              <a:cs typeface="Frutiger 45 Light"/>
            </a:endParaRPr>
          </a:p>
          <a:p>
            <a:pPr marL="342900" lvl="0" indent="-342900" algn="l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accent6"/>
                </a:solidFill>
                <a:latin typeface="Frutiger 45 Light"/>
                <a:cs typeface="Frutiger 45 Light"/>
              </a:rPr>
              <a:t>Click “+ Add Signature” if more nurses agree to sign</a:t>
            </a:r>
          </a:p>
          <a:p>
            <a:pPr marL="342900" lvl="0" indent="-342900" algn="l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accent6"/>
                </a:solidFill>
                <a:latin typeface="Frutiger 45 Light"/>
                <a:cs typeface="Frutiger 45 Light"/>
              </a:rPr>
              <a:t>Any nurses signing, must verbally agree to have their name added</a:t>
            </a:r>
          </a:p>
          <a:p>
            <a:pPr marL="342900" lvl="0" indent="-342900" algn="l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dirty="0">
              <a:solidFill>
                <a:schemeClr val="accent6"/>
              </a:solidFill>
              <a:latin typeface="Frutiger 45 Light"/>
              <a:cs typeface="Frutiger 45 Light"/>
            </a:endParaRPr>
          </a:p>
          <a:p>
            <a:pPr marL="342900" lvl="0" indent="-342900" algn="l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accent6"/>
                </a:solidFill>
                <a:latin typeface="Frutiger 45 Light"/>
                <a:cs typeface="Frutiger 45 Light"/>
              </a:rPr>
              <a:t>Consent box must be checked for all nurse names, (including author) that agree to sign</a:t>
            </a:r>
          </a:p>
          <a:p>
            <a:pPr marL="342900" lvl="0" indent="-342900" algn="l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dirty="0">
              <a:solidFill>
                <a:schemeClr val="accent6"/>
              </a:solidFill>
              <a:latin typeface="Frutiger 45 Light"/>
              <a:cs typeface="Frutiger 45 Light"/>
            </a:endParaRPr>
          </a:p>
          <a:p>
            <a:pPr marL="342900" lvl="0" indent="-342900" algn="l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accent6"/>
                </a:solidFill>
                <a:latin typeface="Frutiger 45 Light"/>
                <a:cs typeface="Frutiger 45 Light"/>
              </a:rPr>
              <a:t>Agency nurses or non-MNU members do not sign</a:t>
            </a:r>
          </a:p>
          <a:p>
            <a:pPr marL="342900" lvl="0" indent="-342900" algn="l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dirty="0">
              <a:solidFill>
                <a:schemeClr val="accent6"/>
              </a:solidFill>
              <a:latin typeface="Frutiger 45 Light"/>
              <a:cs typeface="Frutiger 45 Light"/>
            </a:endParaRPr>
          </a:p>
          <a:p>
            <a:pPr marL="342900" indent="-342900" algn="l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accent6"/>
                </a:solidFill>
                <a:latin typeface="Frutiger 45 Light"/>
                <a:cs typeface="Frutiger 45 Light"/>
              </a:rPr>
              <a:t>Submit only 1 form per situation</a:t>
            </a:r>
          </a:p>
          <a:p>
            <a:pPr marL="342900" lvl="0" indent="-342900" algn="l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dirty="0">
              <a:solidFill>
                <a:schemeClr val="accent6"/>
              </a:solidFill>
              <a:latin typeface="Frutiger 45 Light"/>
              <a:cs typeface="Frutiger 45 Light"/>
            </a:endParaRPr>
          </a:p>
          <a:p>
            <a:endParaRPr lang="en-CA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25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B7B0C-3B33-452E-9432-A7FA8C2B83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379293"/>
            <a:ext cx="9143999" cy="1071563"/>
          </a:xfrm>
        </p:spPr>
        <p:txBody>
          <a:bodyPr/>
          <a:lstStyle/>
          <a:p>
            <a:pPr algn="ctr"/>
            <a:r>
              <a:rPr lang="en-CA" sz="3600" dirty="0">
                <a:solidFill>
                  <a:srgbClr val="C60751"/>
                </a:solidFill>
              </a:rPr>
              <a:t>Submitting a Report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5742E6-0A07-4CB7-9A55-73D409F2BD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875692"/>
            <a:ext cx="7831182" cy="4584101"/>
          </a:xfrm>
        </p:spPr>
        <p:txBody>
          <a:bodyPr/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00000">
                    <a:lumMod val="65000"/>
                    <a:lumOff val="35000"/>
                  </a:srgbClr>
                </a:solidFill>
              </a:rPr>
              <a:t>Click on “Submit Report” tab at top of page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If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any required information is missing, the missing information will be outlined in red or have a message in red, indicating what’s needed. </a:t>
            </a:r>
            <a:endParaRPr lang="en-CA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00000">
                    <a:lumMod val="65000"/>
                    <a:lumOff val="35000"/>
                  </a:srgbClr>
                </a:solidFill>
              </a:rPr>
              <a:t>Once submitted, you cannot edit your report</a:t>
            </a:r>
          </a:p>
          <a:p>
            <a:pPr lvl="0" algn="l"/>
            <a:endParaRPr lang="en-CA" dirty="0">
              <a:solidFill>
                <a:srgbClr val="000000">
                  <a:lumMod val="65000"/>
                  <a:lumOff val="35000"/>
                </a:srgbClr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00000">
                    <a:lumMod val="65000"/>
                    <a:lumOff val="35000"/>
                  </a:srgbClr>
                </a:solidFill>
              </a:rPr>
              <a:t>You can select ”Save Draft”  if you do not finish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00000">
                    <a:lumMod val="65000"/>
                    <a:lumOff val="35000"/>
                  </a:srgbClr>
                </a:solidFill>
              </a:rPr>
              <a:t>Clicking “Cancel” will close the form</a:t>
            </a:r>
          </a:p>
          <a:p>
            <a:pPr lvl="0" algn="l"/>
            <a:endParaRPr lang="en-CA" dirty="0">
              <a:solidFill>
                <a:srgbClr val="000000">
                  <a:lumMod val="65000"/>
                  <a:lumOff val="35000"/>
                </a:srgbClr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00000">
                    <a:lumMod val="65000"/>
                    <a:lumOff val="35000"/>
                  </a:srgbClr>
                </a:solidFill>
              </a:rPr>
              <a:t>Ensure that you log off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en-CA" dirty="0">
              <a:solidFill>
                <a:srgbClr val="000000">
                  <a:lumMod val="65000"/>
                  <a:lumOff val="35000"/>
                </a:srgbClr>
              </a:solidFill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98898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6575E-EC7B-4B29-A87C-76193729C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08624"/>
            <a:ext cx="9144000" cy="1071563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C60751"/>
                </a:solidFill>
              </a:rPr>
              <a:t>What Happens Once Submitted</a:t>
            </a:r>
            <a:endParaRPr lang="en-CA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B7C33-06FF-4240-9195-60D443E1D3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805354"/>
            <a:ext cx="7872046" cy="4447961"/>
          </a:xfrm>
        </p:spPr>
        <p:txBody>
          <a:bodyPr>
            <a:normAutofit/>
          </a:bodyPr>
          <a:lstStyle/>
          <a:p>
            <a:pPr marL="342900" lvl="0" indent="-342900" algn="l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dirty="0">
              <a:solidFill>
                <a:prstClr val="black">
                  <a:lumMod val="50000"/>
                  <a:lumOff val="50000"/>
                </a:prstClr>
              </a:solidFill>
              <a:latin typeface="Frutiger 45 Light"/>
              <a:cs typeface="Frutiger 45 Ligh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accent6"/>
                </a:solidFill>
              </a:rPr>
              <a:t>Nurse receives auto email notification that WSR submitted</a:t>
            </a:r>
          </a:p>
          <a:p>
            <a:pPr algn="l"/>
            <a:endParaRPr lang="en-CA" dirty="0">
              <a:solidFill>
                <a:schemeClr val="accent6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accent6"/>
                </a:solidFill>
              </a:rPr>
              <a:t>Local/worksite gets auto email with nurse name (author), form # and PDF</a:t>
            </a:r>
          </a:p>
          <a:p>
            <a:pPr algn="l"/>
            <a:endParaRPr lang="en-CA" dirty="0">
              <a:solidFill>
                <a:schemeClr val="accent6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accent6"/>
                </a:solidFill>
              </a:rPr>
              <a:t>Manager cited on WSR gets auto email with nurse name, form #, PDF of report and due date for response</a:t>
            </a:r>
          </a:p>
          <a:p>
            <a:pPr algn="l"/>
            <a:endParaRPr lang="en-CA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27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6575E-EC7B-4B29-A87C-76193729C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08624"/>
            <a:ext cx="9144000" cy="1071563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C60751"/>
                </a:solidFill>
              </a:rPr>
              <a:t>Management Comments</a:t>
            </a:r>
            <a:endParaRPr lang="en-CA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B7C33-06FF-4240-9195-60D443E1D3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580187"/>
            <a:ext cx="7778262" cy="4769189"/>
          </a:xfrm>
        </p:spPr>
        <p:txBody>
          <a:bodyPr>
            <a:normAutofit/>
          </a:bodyPr>
          <a:lstStyle/>
          <a:p>
            <a:pPr marL="342900" lvl="0" indent="-342900" algn="l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dirty="0">
              <a:solidFill>
                <a:prstClr val="black">
                  <a:lumMod val="50000"/>
                  <a:lumOff val="50000"/>
                </a:prstClr>
              </a:solidFill>
              <a:latin typeface="Frutiger 45 Light"/>
              <a:cs typeface="Frutiger 45 Ligh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accent6"/>
                </a:solidFill>
              </a:rPr>
              <a:t>Manager email contains link to a submitted WSR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accent6"/>
                </a:solidFill>
              </a:rPr>
              <a:t>Click on the link and scroll upwards to view entire form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accent6"/>
                </a:solidFill>
              </a:rPr>
              <a:t>Manager will see whole form but unable to edit other than “Management Comments” section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accent6"/>
                </a:solidFill>
                <a:latin typeface="Frutiger 45 Light"/>
                <a:cs typeface="Frutiger 45 Light"/>
              </a:rPr>
              <a:t>Review entire form, especially “Details of Unresolved Situation”, “Availability of Alternatives” and “Recommendations” sections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accent6"/>
                </a:solidFill>
                <a:latin typeface="Frutiger 45 Light"/>
              </a:rPr>
              <a:t>Manager name will auto-populate “Manager” box, but can be changed if another manager is responding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accent6"/>
                </a:solidFill>
                <a:latin typeface="Frutiger 45 Light"/>
              </a:rPr>
              <a:t>Type response in “Comments” box</a:t>
            </a:r>
            <a:endParaRPr lang="en-CA" dirty="0">
              <a:solidFill>
                <a:schemeClr val="accent6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dirty="0">
              <a:solidFill>
                <a:schemeClr val="accent6"/>
              </a:solidFill>
            </a:endParaRPr>
          </a:p>
          <a:p>
            <a:pPr algn="l"/>
            <a:endParaRPr lang="en-CA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9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B7B0C-3B33-452E-9432-A7FA8C2B83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379293"/>
            <a:ext cx="9143999" cy="1071563"/>
          </a:xfrm>
        </p:spPr>
        <p:txBody>
          <a:bodyPr/>
          <a:lstStyle/>
          <a:p>
            <a:pPr algn="ctr"/>
            <a:r>
              <a:rPr lang="en-CA" sz="3600" dirty="0">
                <a:solidFill>
                  <a:srgbClr val="C60751"/>
                </a:solidFill>
              </a:rPr>
              <a:t>WSR Reminders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5742E6-0A07-4CB7-9A55-73D409F2BD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547446"/>
            <a:ext cx="7831182" cy="4912347"/>
          </a:xfrm>
        </p:spPr>
        <p:txBody>
          <a:bodyPr/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endParaRPr lang="en-CA" dirty="0">
              <a:solidFill>
                <a:srgbClr val="000000">
                  <a:lumMod val="65000"/>
                  <a:lumOff val="35000"/>
                </a:srgbClr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accent6"/>
                </a:solidFill>
              </a:rPr>
              <a:t>From Collective Agreement Article 1103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accent6"/>
                </a:solidFill>
              </a:rPr>
              <a:t>A joint union/management form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accent6"/>
                </a:solidFill>
              </a:rPr>
              <a:t>A tool for MNU members to document workload and staffing concerns 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accent6"/>
                </a:solidFill>
              </a:rPr>
              <a:t>Used when quality patient/resident/client care may be jeopardized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en-CA" dirty="0">
              <a:solidFill>
                <a:schemeClr val="accent6"/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accent6"/>
                </a:solidFill>
              </a:rPr>
              <a:t>Documenting and attempting to resolve care concerns is part of nursing professional responsibility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70736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6575E-EC7B-4B29-A87C-76193729C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08624"/>
            <a:ext cx="9144000" cy="1071563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C60751"/>
                </a:solidFill>
              </a:rPr>
              <a:t>Management Comments</a:t>
            </a:r>
            <a:endParaRPr lang="en-CA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B7C33-06FF-4240-9195-60D443E1D3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580187"/>
            <a:ext cx="7778262" cy="5043351"/>
          </a:xfrm>
        </p:spPr>
        <p:txBody>
          <a:bodyPr>
            <a:normAutofit/>
          </a:bodyPr>
          <a:lstStyle/>
          <a:p>
            <a:pPr marL="342900" lvl="0" indent="-342900" algn="l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dirty="0">
              <a:solidFill>
                <a:prstClr val="black">
                  <a:lumMod val="50000"/>
                  <a:lumOff val="50000"/>
                </a:prstClr>
              </a:solidFill>
              <a:latin typeface="Frutiger 45 Light"/>
              <a:cs typeface="Frutiger 45 Light"/>
            </a:endParaRPr>
          </a:p>
          <a:p>
            <a:pPr marL="342900" lvl="0" indent="-342900" algn="l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dirty="0">
              <a:solidFill>
                <a:schemeClr val="accent6"/>
              </a:solidFill>
              <a:latin typeface="Frutiger 45 Light"/>
              <a:cs typeface="Frutiger 45 Light"/>
            </a:endParaRPr>
          </a:p>
          <a:p>
            <a:pPr marL="342900" lvl="0" indent="-342900" algn="l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accent6"/>
                </a:solidFill>
                <a:latin typeface="Frutiger 45 Light"/>
                <a:cs typeface="Frutiger 45 Light"/>
              </a:rPr>
              <a:t>Out of scope manager shall provide a written (typed) response as soon as reasonably possible and no later than 14 days after the form has been submitted.</a:t>
            </a:r>
          </a:p>
          <a:p>
            <a:pPr lvl="0" algn="l" defTabSz="457200">
              <a:lnSpc>
                <a:spcPct val="100000"/>
              </a:lnSpc>
              <a:spcBef>
                <a:spcPts val="0"/>
              </a:spcBef>
            </a:pPr>
            <a:endParaRPr lang="en-CA" dirty="0">
              <a:solidFill>
                <a:schemeClr val="accent6"/>
              </a:solidFill>
              <a:latin typeface="Frutiger 45 Light"/>
              <a:cs typeface="Frutiger 45 Light"/>
            </a:endParaRPr>
          </a:p>
          <a:p>
            <a:pPr marL="342900" lvl="0" indent="-342900" algn="l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accent6"/>
                </a:solidFill>
                <a:latin typeface="Frutiger 45 Light"/>
                <a:cs typeface="Frutiger 45 Light"/>
              </a:rPr>
              <a:t>Response will outline the action(s) taken and any further actions to be implemented</a:t>
            </a:r>
          </a:p>
          <a:p>
            <a:pPr marL="342900" lvl="0" indent="-342900" algn="l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dirty="0">
              <a:solidFill>
                <a:schemeClr val="accent6"/>
              </a:solidFill>
              <a:latin typeface="Frutiger 45 Light"/>
              <a:cs typeface="Frutiger 45 Light"/>
            </a:endParaRPr>
          </a:p>
          <a:p>
            <a:pPr marL="342900" lvl="0" indent="-342900" algn="l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accent6"/>
                </a:solidFill>
                <a:latin typeface="Frutiger 45 Light"/>
                <a:cs typeface="Frutiger 45 Light"/>
              </a:rPr>
              <a:t>Indicate if not notified at time of situation</a:t>
            </a:r>
          </a:p>
          <a:p>
            <a:pPr lvl="0" algn="l" defTabSz="457200">
              <a:lnSpc>
                <a:spcPct val="100000"/>
              </a:lnSpc>
              <a:spcBef>
                <a:spcPts val="0"/>
              </a:spcBef>
            </a:pPr>
            <a:endParaRPr lang="en-CA" dirty="0">
              <a:solidFill>
                <a:schemeClr val="accent6"/>
              </a:solidFill>
              <a:latin typeface="Frutiger 45 Light"/>
              <a:cs typeface="Frutiger 45 Light"/>
            </a:endParaRPr>
          </a:p>
          <a:p>
            <a:pPr marL="342900" lvl="0" indent="-342900" algn="l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accent6"/>
                </a:solidFill>
                <a:latin typeface="Frutiger 45 Light"/>
                <a:cs typeface="Frutiger 45 Light"/>
              </a:rPr>
              <a:t>Click on “Submit Response” tab at top of form</a:t>
            </a:r>
          </a:p>
          <a:p>
            <a:pPr marL="342900" lvl="0" indent="-342900" algn="l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dirty="0">
              <a:solidFill>
                <a:schemeClr val="accent6"/>
              </a:solidFill>
              <a:latin typeface="Frutiger 45 Light"/>
              <a:cs typeface="Frutiger 45 Light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5489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B7B0C-3B33-452E-9432-A7FA8C2B83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379293"/>
            <a:ext cx="9143999" cy="1071563"/>
          </a:xfrm>
        </p:spPr>
        <p:txBody>
          <a:bodyPr/>
          <a:lstStyle/>
          <a:p>
            <a:pPr algn="ctr"/>
            <a:r>
              <a:rPr lang="en-CA" sz="3600" dirty="0">
                <a:solidFill>
                  <a:srgbClr val="C60751"/>
                </a:solidFill>
              </a:rPr>
              <a:t>After Manager Submitted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5742E6-0A07-4CB7-9A55-73D409F2BD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875692"/>
            <a:ext cx="7831182" cy="4584101"/>
          </a:xfrm>
        </p:spPr>
        <p:txBody>
          <a:bodyPr>
            <a:normAutofit lnSpcReduction="10000"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655656"/>
                </a:solidFill>
              </a:rPr>
              <a:t>Manager gets auto email with PDF of completed report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655656"/>
                </a:solidFill>
              </a:rPr>
              <a:t>Manager forwards email with PDF to Director/CNO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655656"/>
                </a:solidFill>
              </a:rPr>
              <a:t>Manager forwards email with PDF to NAC Management co-chair</a:t>
            </a:r>
          </a:p>
          <a:p>
            <a:pPr lvl="0" algn="l"/>
            <a:endParaRPr lang="en-CA" dirty="0">
              <a:solidFill>
                <a:srgbClr val="655656"/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655656"/>
                </a:solidFill>
              </a:rPr>
              <a:t>Nurse receives auto email notification that manager responded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655656"/>
                </a:solidFill>
              </a:rPr>
              <a:t>Local/worksite receives auto email with form # and PDF</a:t>
            </a:r>
          </a:p>
          <a:p>
            <a:pPr lvl="0" algn="l"/>
            <a:endParaRPr lang="en-CA" dirty="0">
              <a:solidFill>
                <a:srgbClr val="655656"/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655656"/>
                </a:solidFill>
              </a:rPr>
              <a:t>Data from completed WSR becomes automatically accessible to MNU provincial office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334046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B7B0C-3B33-452E-9432-A7FA8C2B83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379293"/>
            <a:ext cx="9143999" cy="1071563"/>
          </a:xfrm>
        </p:spPr>
        <p:txBody>
          <a:bodyPr/>
          <a:lstStyle/>
          <a:p>
            <a:pPr algn="ctr"/>
            <a:r>
              <a:rPr lang="en-CA" sz="3600" dirty="0">
                <a:solidFill>
                  <a:srgbClr val="C60751"/>
                </a:solidFill>
              </a:rPr>
              <a:t>WSR Response and Status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5742E6-0A07-4CB7-9A55-73D409F2BD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875692"/>
            <a:ext cx="7831182" cy="4584101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Nurse (author) logs into system to view manager response</a:t>
            </a:r>
          </a:p>
          <a:p>
            <a:pPr algn="l"/>
            <a:endParaRPr lang="en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Nurse can view status of own WSRs any time by logging into online system</a:t>
            </a:r>
          </a:p>
          <a:p>
            <a:pPr algn="l"/>
            <a:endParaRPr lang="en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Nurse can select “In Progress Reports”, “Completed Reports” or “Recent Draft Report”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Online system retains record of individual nurse     (author) reports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648521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B7B0C-3B33-452E-9432-A7FA8C2B83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96901"/>
            <a:ext cx="9143999" cy="1071563"/>
          </a:xfrm>
        </p:spPr>
        <p:txBody>
          <a:bodyPr/>
          <a:lstStyle/>
          <a:p>
            <a:pPr algn="ctr"/>
            <a:r>
              <a:rPr lang="en-CA" sz="3600" dirty="0">
                <a:solidFill>
                  <a:srgbClr val="C60751"/>
                </a:solidFill>
              </a:rPr>
              <a:t>Nursing Advisory Committee</a:t>
            </a:r>
            <a:endParaRPr lang="en-CA" sz="3600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5742E6-0A07-4CB7-9A55-73D409F2BD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967048"/>
            <a:ext cx="7831182" cy="4492745"/>
          </a:xfrm>
        </p:spPr>
        <p:txBody>
          <a:bodyPr/>
          <a:lstStyle/>
          <a:p>
            <a:pPr marL="342900" lvl="0" indent="-342900" algn="l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dirty="0">
              <a:solidFill>
                <a:prstClr val="black">
                  <a:lumMod val="50000"/>
                  <a:lumOff val="50000"/>
                </a:prstClr>
              </a:solidFill>
              <a:latin typeface="Frutiger 45 Light"/>
              <a:cs typeface="Frutiger 45 Light"/>
            </a:endParaRPr>
          </a:p>
          <a:p>
            <a:pPr marL="342900" lvl="0" indent="-342900" algn="l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accent6"/>
                </a:solidFill>
                <a:latin typeface="Frutiger 45 Light"/>
                <a:cs typeface="Frutiger 45 Light"/>
              </a:rPr>
              <a:t>All WSRs are referred to NAC meetings for discussion</a:t>
            </a:r>
          </a:p>
          <a:p>
            <a:pPr marL="342900" lvl="0" indent="-342900" algn="l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dirty="0">
              <a:solidFill>
                <a:schemeClr val="accent6"/>
              </a:solidFill>
              <a:latin typeface="Frutiger 45 Light"/>
              <a:cs typeface="Frutiger 45 Light"/>
            </a:endParaRPr>
          </a:p>
          <a:p>
            <a:pPr marL="342900" lvl="0" indent="-342900" algn="l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accent6"/>
                </a:solidFill>
                <a:latin typeface="Frutiger 45 Light"/>
                <a:cs typeface="Frutiger 45 Light"/>
              </a:rPr>
              <a:t>NAC co-chairs provide follow-up to nurse</a:t>
            </a:r>
          </a:p>
          <a:p>
            <a:pPr marL="342900" lvl="0" indent="-342900" algn="l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dirty="0">
              <a:solidFill>
                <a:schemeClr val="accent6"/>
              </a:solidFill>
              <a:latin typeface="Frutiger 45 Light"/>
              <a:cs typeface="Frutiger 45 Light"/>
            </a:endParaRPr>
          </a:p>
          <a:p>
            <a:pPr marL="342900" lvl="0" indent="-342900" algn="l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accent6"/>
                </a:solidFill>
                <a:latin typeface="Frutiger 45 Light"/>
                <a:cs typeface="Frutiger 45 Light"/>
              </a:rPr>
              <a:t>If issue remains unresolved from the perspective of the nurse(s), it may be referred to an Independent Assessment Committee (IAC) through NAC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3656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25742E6-0A07-4CB7-9A55-73D409F2BD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799" y="1967049"/>
            <a:ext cx="7831183" cy="4492744"/>
          </a:xfrm>
        </p:spPr>
        <p:txBody>
          <a:bodyPr/>
          <a:lstStyle/>
          <a:p>
            <a:pPr lvl="0" algn="l"/>
            <a:r>
              <a:rPr lang="en-CA" sz="2800" dirty="0">
                <a:solidFill>
                  <a:schemeClr val="accent1"/>
                </a:solidFill>
              </a:rPr>
              <a:t>For more information visit: </a:t>
            </a:r>
            <a:r>
              <a:rPr lang="en-CA" sz="2800" dirty="0">
                <a:solidFill>
                  <a:schemeClr val="accent6"/>
                </a:solidFill>
              </a:rPr>
              <a:t>manitobanurses.ca/workload-staffing-reports</a:t>
            </a:r>
          </a:p>
          <a:p>
            <a:pPr lvl="0" algn="l"/>
            <a:endParaRPr lang="en-CA" dirty="0">
              <a:solidFill>
                <a:srgbClr val="000000"/>
              </a:solidFill>
            </a:endParaRPr>
          </a:p>
          <a:p>
            <a:pPr lvl="0" algn="l"/>
            <a:endParaRPr lang="en-CA" dirty="0">
              <a:solidFill>
                <a:srgbClr val="000000"/>
              </a:solidFill>
            </a:endParaRPr>
          </a:p>
          <a:p>
            <a:pPr lvl="0" algn="l"/>
            <a:r>
              <a:rPr lang="en-CA" sz="2800" dirty="0">
                <a:solidFill>
                  <a:schemeClr val="accent1"/>
                </a:solidFill>
              </a:rPr>
              <a:t>Questions can be directed to: </a:t>
            </a:r>
            <a:r>
              <a:rPr lang="en-CA" sz="2800" dirty="0">
                <a:solidFill>
                  <a:schemeClr val="accent6"/>
                </a:solidFill>
              </a:rPr>
              <a:t>dwinterton@manitobanurses.ca</a:t>
            </a:r>
          </a:p>
        </p:txBody>
      </p:sp>
    </p:spTree>
    <p:extLst>
      <p:ext uri="{BB962C8B-B14F-4D97-AF65-F5344CB8AC3E}">
        <p14:creationId xmlns:p14="http://schemas.microsoft.com/office/powerpoint/2010/main" val="164983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9D774-0979-43E0-9E4A-C1E1D3992B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355" y="294968"/>
            <a:ext cx="4892040" cy="1189703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C60751"/>
                </a:solidFill>
              </a:rPr>
              <a:t>Workload Staffing Problem-Solving Process</a:t>
            </a:r>
            <a:endParaRPr lang="en-CA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6BBC4D-A5AC-4682-B6EE-EEA4CB542E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923" y="1967049"/>
            <a:ext cx="5108917" cy="4532074"/>
          </a:xfrm>
        </p:spPr>
        <p:txBody>
          <a:bodyPr/>
          <a:lstStyle/>
          <a:p>
            <a:pPr marL="342900" lvl="0" indent="-342900" algn="l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accent6"/>
                </a:solidFill>
                <a:latin typeface="Frutiger 45 Light"/>
                <a:cs typeface="Frutiger 45 Light"/>
              </a:rPr>
              <a:t>Nurse discusses issue at unit/ward/program level</a:t>
            </a:r>
          </a:p>
          <a:p>
            <a:pPr marL="342900" lvl="0" indent="-342900" algn="l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accent6"/>
                </a:solidFill>
                <a:latin typeface="Frutiger 45 Light"/>
                <a:cs typeface="Frutiger 45 Light"/>
              </a:rPr>
              <a:t>Nurse discusses issue with the designated out of scope manager</a:t>
            </a:r>
          </a:p>
          <a:p>
            <a:pPr marL="342900" lvl="0" indent="-342900" algn="l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dirty="0">
              <a:solidFill>
                <a:schemeClr val="accent6"/>
              </a:solidFill>
              <a:latin typeface="Frutiger 45 Light"/>
              <a:cs typeface="Frutiger 45 Light"/>
            </a:endParaRPr>
          </a:p>
          <a:p>
            <a:pPr marL="342900" lvl="0" indent="-342900" algn="l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accent6"/>
                </a:solidFill>
                <a:latin typeface="Frutiger 45 Light"/>
                <a:cs typeface="Frutiger 45 Light"/>
              </a:rPr>
              <a:t>If issue unresolved, nurse(s) complete(s) WSR</a:t>
            </a:r>
          </a:p>
          <a:p>
            <a:pPr marL="342900" lvl="0" indent="-342900" algn="l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dirty="0">
              <a:solidFill>
                <a:schemeClr val="accent6"/>
              </a:solidFill>
              <a:latin typeface="Frutiger 45 Light"/>
              <a:cs typeface="Frutiger 45 Light"/>
            </a:endParaRPr>
          </a:p>
          <a:p>
            <a:pPr marL="342900" lvl="0" indent="-342900" algn="l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accent6"/>
                </a:solidFill>
                <a:latin typeface="Frutiger 45 Light"/>
                <a:cs typeface="Frutiger 45 Light"/>
              </a:rPr>
              <a:t>The objective is for dialogue and problem-solving at the initial level</a:t>
            </a:r>
          </a:p>
          <a:p>
            <a:pPr lvl="0"/>
            <a:endParaRPr lang="en-US" dirty="0">
              <a:solidFill>
                <a:srgbClr val="FFFFFF"/>
              </a:solidFill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919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B6153-F42F-4FAC-B50C-4F3E9536CA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17618"/>
            <a:ext cx="9144000" cy="795661"/>
          </a:xfrm>
        </p:spPr>
        <p:txBody>
          <a:bodyPr/>
          <a:lstStyle/>
          <a:p>
            <a:pPr algn="ctr"/>
            <a:br>
              <a:rPr lang="en-US" sz="3600" dirty="0">
                <a:solidFill>
                  <a:schemeClr val="accent1"/>
                </a:solidFill>
              </a:rPr>
            </a:br>
            <a:br>
              <a:rPr lang="en-US" sz="3600" dirty="0">
                <a:solidFill>
                  <a:schemeClr val="accent1"/>
                </a:solidFill>
              </a:rPr>
            </a:br>
            <a:r>
              <a:rPr lang="en-US" sz="3600" dirty="0">
                <a:solidFill>
                  <a:schemeClr val="accent1"/>
                </a:solidFill>
              </a:rPr>
              <a:t>Online WSR accessed 2 ways:</a:t>
            </a:r>
            <a:br>
              <a:rPr lang="en-US" sz="3600" dirty="0">
                <a:solidFill>
                  <a:schemeClr val="accent1"/>
                </a:solidFill>
              </a:rPr>
            </a:br>
            <a:br>
              <a:rPr lang="en-US" sz="3600" dirty="0">
                <a:solidFill>
                  <a:schemeClr val="accent1"/>
                </a:solidFill>
              </a:rPr>
            </a:br>
            <a:r>
              <a:rPr lang="en-US" sz="3600" dirty="0">
                <a:solidFill>
                  <a:schemeClr val="accent1"/>
                </a:solidFill>
              </a:rPr>
              <a:t>1. 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https://workloadstaffing.manitobanurses.ca/</a:t>
            </a:r>
            <a:b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CA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15A126-6280-49C9-BDC3-3D66E126E9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3130063"/>
            <a:ext cx="7831182" cy="3595202"/>
          </a:xfrm>
        </p:spPr>
        <p:txBody>
          <a:bodyPr/>
          <a:lstStyle/>
          <a:p>
            <a:pPr algn="l"/>
            <a:r>
              <a:rPr lang="en-CA" sz="3200" dirty="0">
                <a:solidFill>
                  <a:schemeClr val="accent1"/>
                </a:solidFill>
              </a:rPr>
              <a:t>2.  </a:t>
            </a:r>
            <a:r>
              <a:rPr lang="en-CA" sz="3200" dirty="0">
                <a:solidFill>
                  <a:schemeClr val="accent6"/>
                </a:solidFill>
              </a:rPr>
              <a:t>Shortcut on employer computer Desktop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CA" sz="3200" dirty="0">
                <a:solidFill>
                  <a:schemeClr val="accent6"/>
                </a:solidFill>
              </a:rPr>
              <a:t>Click on “Shortcuts” (at top of screen)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CA" sz="3200" dirty="0">
                <a:solidFill>
                  <a:schemeClr val="accent6"/>
                </a:solidFill>
              </a:rPr>
              <a:t>Will display “Shared Health Shortcuts”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CA" sz="3200" dirty="0">
                <a:solidFill>
                  <a:schemeClr val="accent6"/>
                </a:solidFill>
              </a:rPr>
              <a:t>Click on “Nursing Workload Staffing Report”</a:t>
            </a:r>
          </a:p>
          <a:p>
            <a:pPr algn="l"/>
            <a:endParaRPr lang="en-CA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573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715A126-6280-49C9-BDC3-3D66E126E9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799" y="3681046"/>
            <a:ext cx="7942385" cy="304422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accent6"/>
                </a:solidFill>
              </a:rPr>
              <a:t>You need your MNU Member # and member portal password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accent6"/>
                </a:solidFill>
              </a:rPr>
              <a:t>You need manager's work email address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accent6"/>
                </a:solidFill>
              </a:rPr>
              <a:t>There are other required fields in order to submit online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accent6"/>
                </a:solidFill>
              </a:rPr>
              <a:t>If you are unable to submit online for any reason, please submit paper form instead</a:t>
            </a:r>
          </a:p>
          <a:p>
            <a:pPr algn="l"/>
            <a:endParaRPr lang="en-CA" dirty="0">
              <a:solidFill>
                <a:schemeClr val="accent6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F7F82A-B3A6-4846-ADB4-07F8D49D28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813424"/>
            <a:ext cx="7831183" cy="1071563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screenshot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80929A-C4C3-4767-ADBC-F4A50B251E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67" b="20963"/>
          <a:stretch/>
        </p:blipFill>
        <p:spPr>
          <a:xfrm>
            <a:off x="0" y="0"/>
            <a:ext cx="9184427" cy="354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96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B7B0C-3B33-452E-9432-A7FA8C2B83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64126"/>
            <a:ext cx="9143999" cy="1071563"/>
          </a:xfrm>
        </p:spPr>
        <p:txBody>
          <a:bodyPr/>
          <a:lstStyle/>
          <a:p>
            <a:pPr algn="ctr"/>
            <a:r>
              <a:rPr lang="en-CA" sz="3600" dirty="0">
                <a:solidFill>
                  <a:schemeClr val="accent1"/>
                </a:solidFill>
              </a:rPr>
              <a:t>Online WSR Landing Page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5742E6-0A07-4CB7-9A55-73D409F2BD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7831182" cy="4630994"/>
          </a:xfrm>
        </p:spPr>
        <p:txBody>
          <a:bodyPr/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endParaRPr lang="en-CA" dirty="0">
              <a:solidFill>
                <a:srgbClr val="000000">
                  <a:lumMod val="65000"/>
                  <a:lumOff val="35000"/>
                </a:srgb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Review information and tips found in middle of page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Click on appropriate “Create New Report”:                    </a:t>
            </a:r>
          </a:p>
          <a:p>
            <a:pPr algn="l"/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+Acute Care</a:t>
            </a:r>
          </a:p>
          <a:p>
            <a:pPr algn="l"/>
            <a:r>
              <a:rPr lang="en-CA" dirty="0">
                <a:solidFill>
                  <a:srgbClr val="0070C0"/>
                </a:solidFill>
              </a:rPr>
              <a:t>                 +Community Care</a:t>
            </a:r>
          </a:p>
          <a:p>
            <a:pPr algn="l"/>
            <a:r>
              <a:rPr lang="en-CA" dirty="0">
                <a:solidFill>
                  <a:srgbClr val="00B050"/>
                </a:solidFill>
              </a:rPr>
              <a:t>                 +Long Term Care</a:t>
            </a:r>
            <a:endParaRPr lang="en-CA" dirty="0">
              <a:solidFill>
                <a:srgbClr val="0070C0"/>
              </a:solidFill>
            </a:endParaRPr>
          </a:p>
          <a:p>
            <a:pPr algn="l"/>
            <a:endParaRPr lang="en-CA" dirty="0">
              <a:solidFill>
                <a:srgbClr val="0070C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Can also select “Recent Draft Report”,  “In Progress Reports” or “Completed Reports”</a:t>
            </a:r>
          </a:p>
          <a:p>
            <a:pPr algn="l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24344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B7B0C-3B33-452E-9432-A7FA8C2B83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519970"/>
            <a:ext cx="9143999" cy="1071563"/>
          </a:xfrm>
        </p:spPr>
        <p:txBody>
          <a:bodyPr/>
          <a:lstStyle/>
          <a:p>
            <a:pPr algn="ctr"/>
            <a:r>
              <a:rPr lang="en-CA" sz="3600" dirty="0">
                <a:solidFill>
                  <a:srgbClr val="C60751"/>
                </a:solidFill>
              </a:rPr>
              <a:t>Reminders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5742E6-0A07-4CB7-9A55-73D409F2BD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6409" y="1945653"/>
            <a:ext cx="7831182" cy="4912347"/>
          </a:xfrm>
        </p:spPr>
        <p:txBody>
          <a:bodyPr/>
          <a:lstStyle/>
          <a:p>
            <a:pPr marL="342900" lvl="0" indent="-342900" algn="l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accent6"/>
                </a:solidFill>
                <a:latin typeface="Frutiger 45 Light"/>
                <a:cs typeface="Frutiger 45 Light"/>
              </a:rPr>
              <a:t>Do not identify patient/client/resident/family or doctors</a:t>
            </a:r>
          </a:p>
          <a:p>
            <a:pPr marL="342900" lvl="0" indent="-342900" algn="l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dirty="0">
              <a:solidFill>
                <a:schemeClr val="accent6"/>
              </a:solidFill>
              <a:latin typeface="Frutiger 45 Light"/>
              <a:cs typeface="Frutiger 45 Light"/>
            </a:endParaRPr>
          </a:p>
          <a:p>
            <a:pPr marL="342900" lvl="0" indent="-342900" algn="l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accent6"/>
                </a:solidFill>
                <a:latin typeface="Frutiger 45 Light"/>
                <a:cs typeface="Frutiger 45 Light"/>
              </a:rPr>
              <a:t>Avoid abbreviations</a:t>
            </a:r>
          </a:p>
          <a:p>
            <a:pPr marL="342900" lvl="0" indent="-342900" algn="l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dirty="0">
              <a:solidFill>
                <a:schemeClr val="accent6"/>
              </a:solidFill>
              <a:latin typeface="Frutiger 45 Light"/>
              <a:cs typeface="Frutiger 45 Light"/>
            </a:endParaRPr>
          </a:p>
          <a:p>
            <a:pPr marL="342900" lvl="0" indent="-342900" algn="l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accent6"/>
                </a:solidFill>
                <a:latin typeface="Frutiger 45 Light"/>
                <a:cs typeface="Frutiger 45 Light"/>
              </a:rPr>
              <a:t>As you input information, you can click on “Save Draft” at any time to ensure you retain what you have entered if you get interrupted.</a:t>
            </a:r>
          </a:p>
          <a:p>
            <a:pPr marL="342900" lvl="0" indent="-342900" algn="l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dirty="0">
              <a:solidFill>
                <a:schemeClr val="accent6"/>
              </a:solidFill>
              <a:latin typeface="Frutiger 45 Light"/>
              <a:cs typeface="Frutiger 45 Light"/>
            </a:endParaRPr>
          </a:p>
          <a:p>
            <a:pPr marL="342900" lvl="0" indent="-342900" algn="l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accent6"/>
                </a:solidFill>
                <a:latin typeface="Frutiger 45 Light"/>
                <a:cs typeface="Frutiger 45 Light"/>
              </a:rPr>
              <a:t>All parties shall use WSRs as a tool in problem-solving and are expected to document respectfully.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16706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B6153-F42F-4FAC-B50C-4F3E9536CA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6408" y="880080"/>
            <a:ext cx="7831183" cy="795661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chemeClr val="accent1"/>
                </a:solidFill>
              </a:rPr>
              <a:t>General Information Required Fields</a:t>
            </a:r>
            <a:endParaRPr lang="en-CA" sz="3600" dirty="0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15A126-6280-49C9-BDC3-3D66E126E9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140527"/>
            <a:ext cx="7831182" cy="4584738"/>
          </a:xfrm>
        </p:spPr>
        <p:txBody>
          <a:bodyPr/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00000">
                    <a:lumMod val="65000"/>
                    <a:lumOff val="35000"/>
                  </a:srgbClr>
                </a:solidFill>
              </a:rPr>
              <a:t>Your first name and last name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CA" u="sng" dirty="0">
                <a:solidFill>
                  <a:srgbClr val="000000">
                    <a:lumMod val="65000"/>
                    <a:lumOff val="35000"/>
                  </a:srgbClr>
                </a:solidFill>
              </a:rPr>
              <a:t>Work email preferred</a:t>
            </a:r>
            <a:r>
              <a:rPr lang="en-CA" dirty="0">
                <a:solidFill>
                  <a:srgbClr val="000000">
                    <a:lumMod val="65000"/>
                    <a:lumOff val="35000"/>
                  </a:srgbClr>
                </a:solidFill>
              </a:rPr>
              <a:t>.  Use personal email only if no work email address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00000">
                    <a:lumMod val="65000"/>
                    <a:lumOff val="35000"/>
                  </a:srgbClr>
                </a:solidFill>
              </a:rPr>
              <a:t>If work at more than 1 place, use work email for the facility/workplace involved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00000">
                    <a:lumMod val="65000"/>
                    <a:lumOff val="35000"/>
                  </a:srgbClr>
                </a:solidFill>
              </a:rPr>
              <a:t>Name of manager notified and their work email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00000">
                    <a:lumMod val="65000"/>
                    <a:lumOff val="35000"/>
                  </a:srgbClr>
                </a:solidFill>
              </a:rPr>
              <a:t>Date (and time) manager notified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00000">
                    <a:lumMod val="65000"/>
                    <a:lumOff val="35000"/>
                  </a:srgbClr>
                </a:solidFill>
              </a:rPr>
              <a:t>Health Care Region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00000">
                    <a:lumMod val="65000"/>
                    <a:lumOff val="35000"/>
                  </a:srgbClr>
                </a:solidFill>
              </a:rPr>
              <a:t>Local or worksite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00000">
                    <a:lumMod val="65000"/>
                    <a:lumOff val="35000"/>
                  </a:srgbClr>
                </a:solidFill>
              </a:rPr>
              <a:t>Date of situation</a:t>
            </a:r>
          </a:p>
          <a:p>
            <a:endParaRPr lang="en-CA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825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B6153-F42F-4FAC-B50C-4F3E9536CA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9" y="1091095"/>
            <a:ext cx="7831183" cy="795661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chemeClr val="accent1"/>
                </a:solidFill>
              </a:rPr>
              <a:t>General Information…continued</a:t>
            </a:r>
            <a:endParaRPr lang="en-CA" sz="3600" dirty="0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15A126-6280-49C9-BDC3-3D66E126E9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140527"/>
            <a:ext cx="7831182" cy="4584738"/>
          </a:xfrm>
        </p:spPr>
        <p:txBody>
          <a:bodyPr/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Employer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Unit, program, area (be specific)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Time of situation (start and end)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Day of week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Select shift type and length from dropdown menu</a:t>
            </a:r>
          </a:p>
          <a:p>
            <a:pPr lvl="0" algn="l"/>
            <a:endParaRPr lang="en-US" dirty="0">
              <a:solidFill>
                <a:schemeClr val="accent6"/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Total # of beds, total # patients, total # of residents as requested</a:t>
            </a:r>
          </a:p>
          <a:p>
            <a:endParaRPr lang="en-CA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419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NU 1">
      <a:dk1>
        <a:srgbClr val="000000"/>
      </a:dk1>
      <a:lt1>
        <a:srgbClr val="FFFFFF"/>
      </a:lt1>
      <a:dk2>
        <a:srgbClr val="383838"/>
      </a:dk2>
      <a:lt2>
        <a:srgbClr val="E7E6E6"/>
      </a:lt2>
      <a:accent1>
        <a:srgbClr val="C60751"/>
      </a:accent1>
      <a:accent2>
        <a:srgbClr val="0F7E96"/>
      </a:accent2>
      <a:accent3>
        <a:srgbClr val="B2AA7E"/>
      </a:accent3>
      <a:accent4>
        <a:srgbClr val="F8F6EA"/>
      </a:accent4>
      <a:accent5>
        <a:srgbClr val="A4A4A4"/>
      </a:accent5>
      <a:accent6>
        <a:srgbClr val="655656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NU-ppt_template_2018 [Read-Only]" id="{C93EB25C-B4D3-4CC6-ADCA-4DC4ECF45013}" vid="{1BBBCAE6-522F-494D-9CE5-6129195F74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WSR 2018-2</Template>
  <TotalTime>476</TotalTime>
  <Words>1335</Words>
  <Application>Microsoft Office PowerPoint</Application>
  <PresentationFormat>On-screen Show (4:3)</PresentationFormat>
  <Paragraphs>181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Frutiger 45 Light</vt:lpstr>
      <vt:lpstr>Frutiger 75 Black</vt:lpstr>
      <vt:lpstr>Frutiger LT Std 55 Roman</vt:lpstr>
      <vt:lpstr>Frutiger LT Std 65</vt:lpstr>
      <vt:lpstr>Frutiger LT Std 75 Black</vt:lpstr>
      <vt:lpstr>Office Theme</vt:lpstr>
      <vt:lpstr>Workload Staffing Reports (Online)</vt:lpstr>
      <vt:lpstr>WSR Reminders</vt:lpstr>
      <vt:lpstr>Workload Staffing Problem-Solving Process</vt:lpstr>
      <vt:lpstr>  Online WSR accessed 2 ways:  1.  https://workloadstaffing.manitobanurses.ca/ </vt:lpstr>
      <vt:lpstr>screenshot</vt:lpstr>
      <vt:lpstr>Online WSR Landing Page</vt:lpstr>
      <vt:lpstr>Reminders</vt:lpstr>
      <vt:lpstr>General Information Required Fields</vt:lpstr>
      <vt:lpstr>General Information…continued</vt:lpstr>
      <vt:lpstr>Staffing/Working Conditions</vt:lpstr>
      <vt:lpstr>   Planned vs Actual Workload Section</vt:lpstr>
      <vt:lpstr>Details of Unresolved Situation</vt:lpstr>
      <vt:lpstr>Patient/Resident/Client Care and Other Contributing Factors</vt:lpstr>
      <vt:lpstr>Availability of Alternatives</vt:lpstr>
      <vt:lpstr> Recommendations</vt:lpstr>
      <vt:lpstr>Nurse Signatures</vt:lpstr>
      <vt:lpstr>Submitting a Report</vt:lpstr>
      <vt:lpstr>What Happens Once Submitted</vt:lpstr>
      <vt:lpstr>Management Comments</vt:lpstr>
      <vt:lpstr>Management Comments</vt:lpstr>
      <vt:lpstr>After Manager Submitted</vt:lpstr>
      <vt:lpstr>WSR Response and Status</vt:lpstr>
      <vt:lpstr>Nursing Advisory Committee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Debbie Winterton</dc:creator>
  <cp:lastModifiedBy>Michelle Lancaster</cp:lastModifiedBy>
  <cp:revision>93</cp:revision>
  <cp:lastPrinted>2018-11-08T20:52:35Z</cp:lastPrinted>
  <dcterms:created xsi:type="dcterms:W3CDTF">2018-09-25T17:47:30Z</dcterms:created>
  <dcterms:modified xsi:type="dcterms:W3CDTF">2020-02-27T17:18:02Z</dcterms:modified>
</cp:coreProperties>
</file>