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8"/>
  </p:handoutMasterIdLst>
  <p:sldIdLst>
    <p:sldId id="257" r:id="rId2"/>
    <p:sldId id="260" r:id="rId3"/>
    <p:sldId id="268" r:id="rId4"/>
    <p:sldId id="263" r:id="rId5"/>
    <p:sldId id="259" r:id="rId6"/>
    <p:sldId id="276" r:id="rId7"/>
    <p:sldId id="264" r:id="rId8"/>
    <p:sldId id="272" r:id="rId9"/>
    <p:sldId id="275" r:id="rId10"/>
    <p:sldId id="274" r:id="rId11"/>
    <p:sldId id="273" r:id="rId12"/>
    <p:sldId id="277" r:id="rId13"/>
    <p:sldId id="279" r:id="rId14"/>
    <p:sldId id="280" r:id="rId15"/>
    <p:sldId id="281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861" autoAdjust="0"/>
  </p:normalViewPr>
  <p:slideViewPr>
    <p:cSldViewPr snapToGrid="0" snapToObjects="1">
      <p:cViewPr varScale="1">
        <p:scale>
          <a:sx n="82" d="100"/>
          <a:sy n="82" d="100"/>
        </p:scale>
        <p:origin x="1500" y="96"/>
      </p:cViewPr>
      <p:guideLst/>
    </p:cSldViewPr>
  </p:slideViewPr>
  <p:outlineViewPr>
    <p:cViewPr>
      <p:scale>
        <a:sx n="33" d="100"/>
        <a:sy n="33" d="100"/>
      </p:scale>
      <p:origin x="0" y="-141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80FC53-14A2-4DAD-9E7A-BF6FB0AB9973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BCF28-19A6-4058-8929-A3911785B5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78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51407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5407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5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8257"/>
            <a:ext cx="7886700" cy="8426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6850"/>
            <a:ext cx="7886700" cy="352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0CF0437-0CE4-6F49-B305-CC48D613632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650" y="2213767"/>
            <a:ext cx="7886700" cy="377033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6650"/>
            <a:ext cx="7886700" cy="806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419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4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hoto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7776"/>
            <a:ext cx="5181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4149"/>
            <a:ext cx="5181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6F3BAC-AE64-BA4B-BB1C-0E0ED9299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0" y="2844800"/>
            <a:ext cx="2946400" cy="23582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6CBBC0-06F7-D741-9DF7-D0C394767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7600" y="441325"/>
            <a:ext cx="2946400" cy="2282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297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2287EC5-508E-3844-BAE7-519D830E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27"/>
            <a:ext cx="8039100" cy="619124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hart Placeholder 20">
            <a:extLst>
              <a:ext uri="{FF2B5EF4-FFF2-40B4-BE49-F238E27FC236}">
                <a16:creationId xmlns:a16="http://schemas.microsoft.com/office/drawing/2014/main" id="{2E424473-E713-1745-A2A8-4AD50CE2A2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58900" y="1225551"/>
            <a:ext cx="6896100" cy="3886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A01D2D8-2194-2B4E-A7FE-B6BDBF2A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5168900"/>
            <a:ext cx="5645150" cy="11048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7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FF25B-259C-9946-A356-78C3B9AB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EEC912-529E-E341-963F-0323D012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-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36807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7312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3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49040"/>
            <a:ext cx="625602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0612"/>
            <a:ext cx="6141720" cy="107156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92175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C-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91B838-DDDC-864C-922A-BDB249E40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6"/>
            <a:ext cx="7831183" cy="1071563"/>
          </a:xfrm>
        </p:spPr>
        <p:txBody>
          <a:bodyPr anchor="b">
            <a:noAutofit/>
          </a:bodyPr>
          <a:lstStyle>
            <a:lvl1pPr algn="l" fontAlgn="b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715C3F-EE0D-B54F-AA8E-AD536352B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3434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emale nurs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344806"/>
            <a:ext cx="47752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50" y="2540000"/>
            <a:ext cx="4775200" cy="38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13B958-4D02-D342-BE36-D7968831F2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0150" y="1763074"/>
            <a:ext cx="4775200" cy="68167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9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male nurs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44806"/>
            <a:ext cx="4775200" cy="1325563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540000"/>
            <a:ext cx="4775200" cy="38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13B958-4D02-D342-BE36-D7968831F2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2450" y="1763074"/>
            <a:ext cx="4775200" cy="68167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Frutiger LT Std 65" panose="020B06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525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4" r:id="rId3"/>
    <p:sldLayoutId id="2147483661" r:id="rId4"/>
    <p:sldLayoutId id="2147483673" r:id="rId5"/>
    <p:sldLayoutId id="2147483672" r:id="rId6"/>
    <p:sldLayoutId id="2147483682" r:id="rId7"/>
    <p:sldLayoutId id="2147483662" r:id="rId8"/>
    <p:sldLayoutId id="2147483679" r:id="rId9"/>
    <p:sldLayoutId id="2147483674" r:id="rId10"/>
    <p:sldLayoutId id="2147483677" r:id="rId11"/>
    <p:sldLayoutId id="2147483680" r:id="rId12"/>
    <p:sldLayoutId id="2147483678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Frutiger LT Std 75 Black" panose="020B06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Frutiger LT Std 55 Roman" panose="020B0602020204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Frutiger LT Std 55 Roman" panose="020B0602020204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monte@manitobanurses.ca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SR@manitobanurses.c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FCAD-421E-E345-81A5-64256FE9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65" y="1460955"/>
            <a:ext cx="7846520" cy="1071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Workload Staffing Reports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(Paper Forms)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322F8-D194-494C-BF39-01DF4F008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013" y="3692656"/>
            <a:ext cx="4892040" cy="434340"/>
          </a:xfrm>
        </p:spPr>
        <p:txBody>
          <a:bodyPr/>
          <a:lstStyle/>
          <a:p>
            <a:r>
              <a:rPr lang="en-US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0074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6. Recommendations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7831182" cy="4630396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The nurse provides problem-solving recommendations- not necessarily limited to the checkboxes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Explain strategies that could be utilized in the future.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Using your knowledge, skills and judgement, your professional opinion is  stated.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2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7. Nurse Signatures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7831182" cy="4630396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Can be signed by one nurse or several nurses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Complete only 1 form per situation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Print your name (legible) so response can be forwarded to you.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Agency nurses or non-MNU members do not sign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32" y="895487"/>
            <a:ext cx="6678350" cy="638346"/>
          </a:xfrm>
        </p:spPr>
        <p:txBody>
          <a:bodyPr/>
          <a:lstStyle/>
          <a:p>
            <a:r>
              <a:rPr lang="en-CA" sz="3600" dirty="0">
                <a:solidFill>
                  <a:srgbClr val="C60751"/>
                </a:solidFill>
              </a:rPr>
              <a:t>Things to remember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99303"/>
            <a:ext cx="7831182" cy="4798142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Do not identify patient/client/resident/family or doctors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Avoid abbreviations and print legibly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If you need more space, use additional paper 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Add the WSR  number to all additional papers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Include the local/worksite name and number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6"/>
                </a:solidFill>
                <a:latin typeface="Frutiger 45 Light"/>
                <a:cs typeface="Frutiger 45 Light"/>
              </a:rPr>
              <a:t>All parties use the form as a tool in problem-solving &amp; are expected to document respectfully.</a:t>
            </a:r>
          </a:p>
          <a:p>
            <a:pPr lvl="0"/>
            <a:endParaRPr lang="en-CA" sz="2200" dirty="0">
              <a:solidFill>
                <a:srgbClr val="FFFFFF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62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D774-0979-43E0-9E4A-C1E1D3992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42901"/>
            <a:ext cx="7831183" cy="1049482"/>
          </a:xfrm>
        </p:spPr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What happens next?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BBC4D-A5AC-4682-B6EE-EEA4CB54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58636"/>
            <a:ext cx="4892040" cy="5058473"/>
          </a:xfrm>
        </p:spPr>
        <p:txBody>
          <a:bodyPr/>
          <a:lstStyle/>
          <a:p>
            <a:pPr lvl="0" algn="l"/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Nurse makes copy for self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Nurse notifies Local/Worksite president -find out your local/worksite process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Nurse forwards entire form to Manager ASAP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34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75E-EC7B-4B29-A87C-76193729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45" y="895486"/>
            <a:ext cx="8624456" cy="1071563"/>
          </a:xfrm>
        </p:spPr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Section 8. Management Comments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7C33-06FF-4240-9195-60D443E1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8"/>
            <a:ext cx="7012858" cy="4286267"/>
          </a:xfrm>
        </p:spPr>
        <p:txBody>
          <a:bodyPr>
            <a:normAutofit fontScale="92500"/>
          </a:bodyPr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Out of scope Manager shall provide a written response as soon as reasonably possible and no later than 14 days after the form has been submitted.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Response will outline the action(s) taken and any further actions to be implemented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Indicate if not notified at time of situation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Manager forwards form to Local/Worksite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87EA-694D-4E81-865B-8F6E165F8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7"/>
            <a:ext cx="7831183" cy="687508"/>
          </a:xfrm>
        </p:spPr>
        <p:txBody>
          <a:bodyPr/>
          <a:lstStyle/>
          <a:p>
            <a:pPr algn="ctr"/>
            <a:r>
              <a:rPr lang="en-CA" sz="3200" dirty="0">
                <a:solidFill>
                  <a:srgbClr val="C60751"/>
                </a:solidFill>
              </a:rPr>
              <a:t>             </a:t>
            </a:r>
            <a:r>
              <a:rPr lang="en-CA" sz="3600" dirty="0">
                <a:solidFill>
                  <a:srgbClr val="C60751"/>
                </a:solidFill>
              </a:rPr>
              <a:t>Local/Worksite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158BA-F3E2-45A0-880F-B938F023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276" y="1676400"/>
            <a:ext cx="4957705" cy="4812889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Following Manager response, sends original (or scanned or faxed) form to MNU office ASAP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hlinkClick r:id="rId3"/>
              </a:rPr>
              <a:t>WSR@manitobanurses.ca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algn="l"/>
            <a:endParaRPr lang="en-CA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Retains yellow copy to give to nurse</a:t>
            </a:r>
          </a:p>
          <a:p>
            <a:pPr lvl="0" algn="l"/>
            <a:endParaRPr lang="en-CA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Ensures nurse receives copy of form with Manager response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3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>
                <a:solidFill>
                  <a:srgbClr val="C60751"/>
                </a:solidFill>
              </a:rPr>
              <a:t>Nursing Advisory Committee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8"/>
            <a:ext cx="7831182" cy="4492745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prstClr val="black">
                  <a:lumMod val="50000"/>
                  <a:lumOff val="50000"/>
                </a:prstClr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All workload forms are referred to NAC meetings.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NAC Co-chairs provide follow-up to nurse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If issue remains unresolved from the </a:t>
            </a:r>
            <a:r>
              <a:rPr lang="en-CA" u="sng" dirty="0">
                <a:solidFill>
                  <a:schemeClr val="accent6"/>
                </a:solidFill>
                <a:latin typeface="Frutiger 45 Light"/>
                <a:cs typeface="Frutiger 45 Light"/>
              </a:rPr>
              <a:t>perspective of the nurse(s)</a:t>
            </a: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, it may be referred to an Independent Assessment Committee (IAC) through NAC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3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Workload Staffing                          Problem-Solving Process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50832"/>
            <a:ext cx="7831182" cy="42089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flow chart is found on back of form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3 types of WSR forms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Acute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Long Term Care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Community Care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More forms can be ordered from MNU provincial office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hlinkClick r:id="rId3"/>
              </a:rPr>
              <a:t>WSR@manitobanurses.ca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and other resources found at:</a:t>
            </a:r>
            <a:r>
              <a:rPr lang="en-CA" dirty="0">
                <a:solidFill>
                  <a:srgbClr val="C60751"/>
                </a:solidFill>
              </a:rPr>
              <a:t> </a:t>
            </a:r>
            <a:r>
              <a:rPr lang="en-CA" dirty="0">
                <a:solidFill>
                  <a:srgbClr val="0070C0"/>
                </a:solidFill>
              </a:rPr>
              <a:t>manitobanurses.ca/workload-staffing-reports </a:t>
            </a:r>
          </a:p>
        </p:txBody>
      </p:sp>
    </p:spTree>
    <p:extLst>
      <p:ext uri="{BB962C8B-B14F-4D97-AF65-F5344CB8AC3E}">
        <p14:creationId xmlns:p14="http://schemas.microsoft.com/office/powerpoint/2010/main" val="395886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7B0C-3B33-452E-9432-A7FA8C2B8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600" dirty="0">
                <a:solidFill>
                  <a:srgbClr val="C60751"/>
                </a:solidFill>
              </a:rPr>
              <a:t>WSR Reminders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742E6-0A07-4CB7-9A55-73D409F2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8"/>
            <a:ext cx="7831182" cy="4492745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From Collective Agreement Article 1103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A joint union/management form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A tool for MNU members to document workload and staffing concerns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When quality patient/resident/client care may be jeopardized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</a:rPr>
              <a:t>Documenting and attempting to resolve care concerns is part of Nursing professional responsibility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073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D774-0979-43E0-9E4A-C1E1D3992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4968"/>
            <a:ext cx="4892040" cy="118970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60751"/>
                </a:solidFill>
              </a:rPr>
              <a:t>Workload Staffing                          Problem-Solving Process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BBC4D-A5AC-4682-B6EE-EEA4CB54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4892040" cy="4532074"/>
          </a:xfrm>
        </p:spPr>
        <p:txBody>
          <a:bodyPr/>
          <a:lstStyle/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Nurse discusses issue at unit/ward/program level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Nurse discusses issue with the designated out of scope manager.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If issue unresolved, nurse(s) completes WSR</a:t>
            </a: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dirty="0">
              <a:solidFill>
                <a:schemeClr val="accent6"/>
              </a:solidFill>
              <a:latin typeface="Frutiger 45 Light"/>
              <a:cs typeface="Frutiger 45 Light"/>
            </a:endParaRPr>
          </a:p>
          <a:p>
            <a:pPr marL="342900" lvl="0" indent="-3429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/>
                </a:solidFill>
                <a:latin typeface="Frutiger 45 Light"/>
                <a:cs typeface="Frutiger 45 Light"/>
              </a:rPr>
              <a:t>The objective is for dialogue and problem-solving at the initial level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091095"/>
            <a:ext cx="7831183" cy="795661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1. General Information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40527"/>
            <a:ext cx="7831182" cy="458473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Nurse’s Name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Employer and Local/Worksite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Unit, program, area (be specific)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Date and Time (start &amp; end)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Day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Shift type &amp; length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Manager name and when notified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Total # of beds, total # patients, total number of residents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969" y="426027"/>
            <a:ext cx="394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Completing the form…</a:t>
            </a:r>
          </a:p>
        </p:txBody>
      </p:sp>
    </p:spTree>
    <p:extLst>
      <p:ext uri="{BB962C8B-B14F-4D97-AF65-F5344CB8AC3E}">
        <p14:creationId xmlns:p14="http://schemas.microsoft.com/office/powerpoint/2010/main" val="210346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95487"/>
            <a:ext cx="7831183" cy="707172"/>
          </a:xfrm>
        </p:spPr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4. Staffing/Working Conditions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7831182" cy="4630396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Indicate if sick call, vacancy or other reason for staff shortage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# of Regular staff (baseline)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# of Actual staff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Indicate if any agency, casual, grad or float nurses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Overtime- no, yes and how much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Breaks- missed or late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Further info about planned/actual workload (on LTC and Community only)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00952-E249-46FE-9F9E-1297BB11A916}"/>
              </a:ext>
            </a:extLst>
          </p:cNvPr>
          <p:cNvSpPr txBox="1"/>
          <p:nvPr/>
        </p:nvSpPr>
        <p:spPr>
          <a:xfrm>
            <a:off x="4970585" y="246185"/>
            <a:ext cx="395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this section next</a:t>
            </a:r>
          </a:p>
        </p:txBody>
      </p:sp>
    </p:spTree>
    <p:extLst>
      <p:ext uri="{BB962C8B-B14F-4D97-AF65-F5344CB8AC3E}">
        <p14:creationId xmlns:p14="http://schemas.microsoft.com/office/powerpoint/2010/main" val="417580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>
                <a:solidFill>
                  <a:schemeClr val="accent1"/>
                </a:solidFill>
                <a:latin typeface="Frutiger 75 Black"/>
                <a:cs typeface="Frutiger 75 Black"/>
              </a:rPr>
              <a:t>2. Details of Unresolved Situation</a:t>
            </a:r>
            <a:endParaRPr lang="en-CA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7831182" cy="4630396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Provide a concise summary of how the unresolved situation affected your nursing practice/workload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Was care compromised?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If yes, indicate how (checkbox &amp; explain)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Is this isolated incident? or ongoing problem?</a:t>
            </a:r>
          </a:p>
          <a:p>
            <a:pPr lvl="0" algn="l"/>
            <a:endParaRPr lang="en-US" dirty="0">
              <a:solidFill>
                <a:schemeClr val="accent6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Individual nurses can provide details on a separate paper, sign and attach to WSR</a:t>
            </a:r>
          </a:p>
        </p:txBody>
      </p:sp>
    </p:spTree>
    <p:extLst>
      <p:ext uri="{BB962C8B-B14F-4D97-AF65-F5344CB8AC3E}">
        <p14:creationId xmlns:p14="http://schemas.microsoft.com/office/powerpoint/2010/main" val="13179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831182" cy="1340427"/>
          </a:xfrm>
        </p:spPr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3. Patient/Resident/Client Care and Other Contributing Factors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1"/>
            <a:ext cx="7831182" cy="4082844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Check off factors that contributed to situation.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Add #s, where requested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Add additional information where requested under “specify here”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For any incidents (RL6), include form #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625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153-F42F-4FAC-B50C-4F3E9536C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60751"/>
                </a:solidFill>
              </a:rPr>
              <a:t>5.  Availability of Alternatives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A126-6280-49C9-BDC3-3D66E126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67049"/>
            <a:ext cx="7831182" cy="4630396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Provide details of the discussion with out of scope manager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Provide details of guidance provided by out of scope manager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Information about additional staff provided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If other measures implemented, provide details </a:t>
            </a:r>
          </a:p>
          <a:p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9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NU 1">
      <a:dk1>
        <a:srgbClr val="000000"/>
      </a:dk1>
      <a:lt1>
        <a:srgbClr val="FFFFFF"/>
      </a:lt1>
      <a:dk2>
        <a:srgbClr val="383838"/>
      </a:dk2>
      <a:lt2>
        <a:srgbClr val="E7E6E6"/>
      </a:lt2>
      <a:accent1>
        <a:srgbClr val="C60751"/>
      </a:accent1>
      <a:accent2>
        <a:srgbClr val="0F7E96"/>
      </a:accent2>
      <a:accent3>
        <a:srgbClr val="B2AA7E"/>
      </a:accent3>
      <a:accent4>
        <a:srgbClr val="F8F6EA"/>
      </a:accent4>
      <a:accent5>
        <a:srgbClr val="A4A4A4"/>
      </a:accent5>
      <a:accent6>
        <a:srgbClr val="6556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U-ppt_template_2018 [Read-Only]" id="{C93EB25C-B4D3-4CC6-ADCA-4DC4ECF45013}" vid="{1BBBCAE6-522F-494D-9CE5-6129195F74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WSR 2018-2</Template>
  <TotalTime>202</TotalTime>
  <Words>740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Frutiger 45 Light</vt:lpstr>
      <vt:lpstr>Frutiger 75 Black</vt:lpstr>
      <vt:lpstr>Frutiger LT Std 55 Roman</vt:lpstr>
      <vt:lpstr>Frutiger LT Std 65</vt:lpstr>
      <vt:lpstr>Frutiger LT Std 75 Black</vt:lpstr>
      <vt:lpstr>Office Theme</vt:lpstr>
      <vt:lpstr>Workload Staffing Reports (Paper Forms)</vt:lpstr>
      <vt:lpstr>Workload Staffing                          Problem-Solving Process</vt:lpstr>
      <vt:lpstr>WSR Reminders</vt:lpstr>
      <vt:lpstr>Workload Staffing                          Problem-Solving Process</vt:lpstr>
      <vt:lpstr>1. General Information</vt:lpstr>
      <vt:lpstr>4. Staffing/Working Conditions</vt:lpstr>
      <vt:lpstr>2. Details of Unresolved Situation</vt:lpstr>
      <vt:lpstr>3. Patient/Resident/Client Care and Other Contributing Factors</vt:lpstr>
      <vt:lpstr>5.  Availability of Alternatives</vt:lpstr>
      <vt:lpstr>6. Recommendations</vt:lpstr>
      <vt:lpstr>7. Nurse Signatures</vt:lpstr>
      <vt:lpstr>Things to remember</vt:lpstr>
      <vt:lpstr>What happens next?</vt:lpstr>
      <vt:lpstr>Section 8. Management Comments</vt:lpstr>
      <vt:lpstr>             Local/Worksite</vt:lpstr>
      <vt:lpstr>Nursing Advisory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Winterton</dc:creator>
  <cp:lastModifiedBy>Debbie Winterton</cp:lastModifiedBy>
  <cp:revision>34</cp:revision>
  <cp:lastPrinted>2018-11-08T20:52:35Z</cp:lastPrinted>
  <dcterms:created xsi:type="dcterms:W3CDTF">2018-09-25T17:47:30Z</dcterms:created>
  <dcterms:modified xsi:type="dcterms:W3CDTF">2020-02-28T16:38:21Z</dcterms:modified>
</cp:coreProperties>
</file>